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1" r:id="rId4"/>
    <p:sldId id="262" r:id="rId5"/>
    <p:sldId id="263" r:id="rId6"/>
    <p:sldId id="264" r:id="rId7"/>
    <p:sldId id="265" r:id="rId8"/>
    <p:sldId id="266" r:id="rId9"/>
    <p:sldId id="268" r:id="rId10"/>
    <p:sldId id="267" r:id="rId11"/>
    <p:sldId id="269" r:id="rId12"/>
    <p:sldId id="271" r:id="rId13"/>
    <p:sldId id="272" r:id="rId14"/>
    <p:sldId id="273" r:id="rId15"/>
    <p:sldId id="27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28"/>
  </p:normalViewPr>
  <p:slideViewPr>
    <p:cSldViewPr snapToGrid="0" snapToObjects="1">
      <p:cViewPr varScale="1">
        <p:scale>
          <a:sx n="90" d="100"/>
          <a:sy n="90" d="100"/>
        </p:scale>
        <p:origin x="232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05E5B-E4DE-3847-9757-7E4C7A7D3B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499091-6C61-3447-96D2-978CB24014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54F82-952A-3040-BA39-77EFEA746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AA09B-081F-F24E-8C3E-9FC6FE7D0E90}" type="datetimeFigureOut">
              <a:t>10/05/2021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6CCC6-BA7A-1F40-93AF-595B14C54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E27FE-CA5F-7D43-AF08-1A95DB87D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10CF-7DA1-0B4E-A1E8-D9BC7E3CB598}" type="slidenum"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4911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56CB1-A3E0-A948-884B-815BF0488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2F3F0E-0F29-7649-B621-85EF398727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0FE41-F39D-5D47-945A-A58ECA335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AA09B-081F-F24E-8C3E-9FC6FE7D0E90}" type="datetimeFigureOut">
              <a:t>10/05/2021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205787-D049-7E4E-8273-DA70A1316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981E6-D7F2-E446-9304-4ABDCB453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10CF-7DA1-0B4E-A1E8-D9BC7E3CB598}" type="slidenum"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041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2575CA-616F-554D-A741-4CB26F0B92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06A023-6762-304D-8776-616D0FB8AC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ED087-F261-6340-B2C6-AFEBCF66B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AA09B-081F-F24E-8C3E-9FC6FE7D0E90}" type="datetimeFigureOut">
              <a:t>10/05/2021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AC198-0C9F-E843-B27A-331C0E4A0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389B5-9BDD-9A4B-BB77-BD8AADB7E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10CF-7DA1-0B4E-A1E8-D9BC7E3CB598}" type="slidenum"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8540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B4805-F4DB-804D-8C89-F8E5BF473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61A18-9441-4942-BA34-C6ECA868F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34F90-D800-A244-B65A-8F5B583F8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AA09B-081F-F24E-8C3E-9FC6FE7D0E90}" type="datetimeFigureOut">
              <a:t>10/05/2021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22AB0-3118-A748-9EBC-FBADA6ACD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49917-0C83-1A4B-A2F3-247E01EF9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10CF-7DA1-0B4E-A1E8-D9BC7E3CB598}" type="slidenum"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3058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3A5A5-3299-AC42-A4FD-0AB797B2C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0832D-0EC6-E040-95F4-A16F19B4E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3504C-6A40-5346-B86F-DD7FCA7F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AA09B-081F-F24E-8C3E-9FC6FE7D0E90}" type="datetimeFigureOut">
              <a:t>10/05/2021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DB2C3-0CC7-E148-AFA9-8C30DD77A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EA28F-0919-5844-9A3E-8D9217096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10CF-7DA1-0B4E-A1E8-D9BC7E3CB598}" type="slidenum"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2171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29BB5-85C2-484A-BD30-1A3086F81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10F3B-AE77-2E46-B653-423ACC173E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9A2F4C-A16D-CF47-AEE5-1A82F2D001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853C77-A3DF-5747-8B98-A289404F2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AA09B-081F-F24E-8C3E-9FC6FE7D0E90}" type="datetimeFigureOut">
              <a:t>10/05/2021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3027E6-4341-BA4F-8C3D-8F36190FD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41111C-1E2A-704A-B5E8-EFCA24C76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10CF-7DA1-0B4E-A1E8-D9BC7E3CB598}" type="slidenum"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9900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4D31A-7126-144C-81D2-5662726B0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C0414-F201-2747-93C1-58AE8A828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DD86F7-88CD-D140-ABB7-E56611466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38D60-B1C6-A345-A1E8-DED39F7CE3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1C6133-4562-C349-A179-C2D4D09FC9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472A23-3DFF-014A-8A3F-A43FD7312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AA09B-081F-F24E-8C3E-9FC6FE7D0E90}" type="datetimeFigureOut">
              <a:t>10/05/2021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4A48A9-DF50-7447-8057-CD91EC1A9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89A122-14BD-CB4D-8552-A1D7DBF00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10CF-7DA1-0B4E-A1E8-D9BC7E3CB598}" type="slidenum"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552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FCAB8-3747-5D4D-9CF5-C803CC87D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0DCA41-AC7D-6D43-96CC-CA1FBF253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AA09B-081F-F24E-8C3E-9FC6FE7D0E90}" type="datetimeFigureOut">
              <a:t>10/05/2021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CE07F3-DCCC-D646-BE67-7BE507C68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0D2AA5-CEDA-3142-9029-F8CDA8B0D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10CF-7DA1-0B4E-A1E8-D9BC7E3CB598}" type="slidenum"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952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E0B99E-906E-A64C-B768-71C15B6D9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AA09B-081F-F24E-8C3E-9FC6FE7D0E90}" type="datetimeFigureOut">
              <a:t>10/05/2021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280496-8E73-094F-B30A-4CAC006A2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86646-637E-3448-B176-2151A452C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10CF-7DA1-0B4E-A1E8-D9BC7E3CB598}" type="slidenum"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7065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E371A-C438-D54B-8BFB-A8FC1AA82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3B35F-4419-CB49-85C2-79AB5690D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BC48FC-D6B2-2243-BD53-ABB3FF299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C1945E-9067-6541-9F68-01024BA3E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AA09B-081F-F24E-8C3E-9FC6FE7D0E90}" type="datetimeFigureOut">
              <a:t>10/05/2021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B05A3E-B84C-0E41-9DBD-C5E11DD92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4AAC58-B2D5-704D-B60F-2EC0F64BE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10CF-7DA1-0B4E-A1E8-D9BC7E3CB598}" type="slidenum"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4183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2C56F-3CF8-054E-B583-AA79D7618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F97474-E7EA-054F-AF2F-1184CE9AD5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DFC0EA-3511-9341-80EC-43473A34E2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CBDAF0-D056-DE49-9532-FEF2AD3B6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AA09B-081F-F24E-8C3E-9FC6FE7D0E90}" type="datetimeFigureOut">
              <a:t>10/05/2021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38BFCF-8EF3-5840-934B-BCC9F01A7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1B5DEF-A499-8C49-A0BD-048075EF0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910CF-7DA1-0B4E-A1E8-D9BC7E3CB598}" type="slidenum"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3967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572834-BC2F-534C-B981-169056E2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2B8FD7-751F-9D4C-BD5D-4A89886E1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5A963-AB85-1A44-B2D2-D512B94CC8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AAA09B-081F-F24E-8C3E-9FC6FE7D0E90}" type="datetimeFigureOut">
              <a:t>10/05/2021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6AA74-D110-AB42-9223-9489905A3D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C1B77-B5EE-EE4D-BE35-D40F38F73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910CF-7DA1-0B4E-A1E8-D9BC7E3CB598}" type="slidenum"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4479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393F4-1108-934F-BB38-C4432C22A9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/>
              <a:t>Árvores balanceadas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B066B7-64D3-5746-A9BC-ED47167236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/>
              <a:t>Continuação após árvores de busca binária</a:t>
            </a:r>
          </a:p>
        </p:txBody>
      </p:sp>
    </p:spTree>
    <p:extLst>
      <p:ext uri="{BB962C8B-B14F-4D97-AF65-F5344CB8AC3E}">
        <p14:creationId xmlns:p14="http://schemas.microsoft.com/office/powerpoint/2010/main" val="2093976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A25B7-AD00-5341-A6E6-52A33D31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Altura na prática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4EDBC0-64D7-B94E-A16B-8033E2E1EA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505200" y="1690688"/>
            <a:ext cx="5181600" cy="4318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89F7AC5-EBF1-FB4E-927E-FA96977A7F87}"/>
              </a:ext>
            </a:extLst>
          </p:cNvPr>
          <p:cNvCxnSpPr>
            <a:cxnSpLocks/>
          </p:cNvCxnSpPr>
          <p:nvPr/>
        </p:nvCxnSpPr>
        <p:spPr>
          <a:xfrm>
            <a:off x="2786063" y="6229350"/>
            <a:ext cx="694372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2B6BE83-D714-0142-AEFE-FB5D6EF8FAD5}"/>
              </a:ext>
            </a:extLst>
          </p:cNvPr>
          <p:cNvSpPr txBox="1"/>
          <p:nvPr/>
        </p:nvSpPr>
        <p:spPr>
          <a:xfrm>
            <a:off x="4600576" y="49291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9C2079-C289-DF4D-AC45-DCB7CC1CAB43}"/>
              </a:ext>
            </a:extLst>
          </p:cNvPr>
          <p:cNvSpPr txBox="1"/>
          <p:nvPr/>
        </p:nvSpPr>
        <p:spPr>
          <a:xfrm>
            <a:off x="6245287" y="49291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9A44E1-8B6F-B74C-8F53-BEC232B77029}"/>
              </a:ext>
            </a:extLst>
          </p:cNvPr>
          <p:cNvSpPr txBox="1"/>
          <p:nvPr/>
        </p:nvSpPr>
        <p:spPr>
          <a:xfrm>
            <a:off x="7315200" y="49291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CC0D7A-EC2F-FC42-AF45-335B9ED53025}"/>
              </a:ext>
            </a:extLst>
          </p:cNvPr>
          <p:cNvSpPr txBox="1"/>
          <p:nvPr/>
        </p:nvSpPr>
        <p:spPr>
          <a:xfrm>
            <a:off x="3767139" y="36650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423512-0DCB-F84C-A123-E88DD1EF8A62}"/>
              </a:ext>
            </a:extLst>
          </p:cNvPr>
          <p:cNvSpPr txBox="1"/>
          <p:nvPr/>
        </p:nvSpPr>
        <p:spPr>
          <a:xfrm>
            <a:off x="8321277" y="1550164"/>
            <a:ext cx="33980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Como altura é o número de </a:t>
            </a:r>
          </a:p>
          <a:p>
            <a:r>
              <a:rPr lang="pt-BR"/>
              <a:t>arestas até os nós folhas,</a:t>
            </a:r>
          </a:p>
          <a:p>
            <a:r>
              <a:rPr lang="pt-BR"/>
              <a:t>E estamos no nó folha (sem filhos)</a:t>
            </a:r>
          </a:p>
          <a:p>
            <a:r>
              <a:rPr lang="pt-BR"/>
              <a:t>A altura desses é zero</a:t>
            </a:r>
          </a:p>
        </p:txBody>
      </p:sp>
    </p:spTree>
    <p:extLst>
      <p:ext uri="{BB962C8B-B14F-4D97-AF65-F5344CB8AC3E}">
        <p14:creationId xmlns:p14="http://schemas.microsoft.com/office/powerpoint/2010/main" val="542522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A25B7-AD00-5341-A6E6-52A33D31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Altura na prática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4EDBC0-64D7-B94E-A16B-8033E2E1EA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505200" y="1690688"/>
            <a:ext cx="5181600" cy="4318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89F7AC5-EBF1-FB4E-927E-FA96977A7F87}"/>
              </a:ext>
            </a:extLst>
          </p:cNvPr>
          <p:cNvCxnSpPr>
            <a:cxnSpLocks/>
          </p:cNvCxnSpPr>
          <p:nvPr/>
        </p:nvCxnSpPr>
        <p:spPr>
          <a:xfrm>
            <a:off x="2786063" y="6229350"/>
            <a:ext cx="694372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2B6BE83-D714-0142-AEFE-FB5D6EF8FAD5}"/>
              </a:ext>
            </a:extLst>
          </p:cNvPr>
          <p:cNvSpPr txBox="1"/>
          <p:nvPr/>
        </p:nvSpPr>
        <p:spPr>
          <a:xfrm>
            <a:off x="4600576" y="49291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9C2079-C289-DF4D-AC45-DCB7CC1CAB43}"/>
              </a:ext>
            </a:extLst>
          </p:cNvPr>
          <p:cNvSpPr txBox="1"/>
          <p:nvPr/>
        </p:nvSpPr>
        <p:spPr>
          <a:xfrm>
            <a:off x="6245287" y="49291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9A44E1-8B6F-B74C-8F53-BEC232B77029}"/>
              </a:ext>
            </a:extLst>
          </p:cNvPr>
          <p:cNvSpPr txBox="1"/>
          <p:nvPr/>
        </p:nvSpPr>
        <p:spPr>
          <a:xfrm>
            <a:off x="7315200" y="49291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CC0D7A-EC2F-FC42-AF45-335B9ED53025}"/>
              </a:ext>
            </a:extLst>
          </p:cNvPr>
          <p:cNvSpPr txBox="1"/>
          <p:nvPr/>
        </p:nvSpPr>
        <p:spPr>
          <a:xfrm>
            <a:off x="3767139" y="36650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76B8E9-3E7C-6240-AD83-F154ED767BF8}"/>
              </a:ext>
            </a:extLst>
          </p:cNvPr>
          <p:cNvSpPr txBox="1"/>
          <p:nvPr/>
        </p:nvSpPr>
        <p:spPr>
          <a:xfrm>
            <a:off x="5676901" y="37430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830C13A-4F80-054B-99F1-CE3CDFB27D89}"/>
              </a:ext>
            </a:extLst>
          </p:cNvPr>
          <p:cNvSpPr/>
          <p:nvPr/>
        </p:nvSpPr>
        <p:spPr>
          <a:xfrm>
            <a:off x="5320052" y="4038322"/>
            <a:ext cx="658535" cy="658535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77BC14-68FD-914C-8F65-45873AAD7952}"/>
              </a:ext>
            </a:extLst>
          </p:cNvPr>
          <p:cNvCxnSpPr>
            <a:cxnSpLocks/>
          </p:cNvCxnSpPr>
          <p:nvPr/>
        </p:nvCxnSpPr>
        <p:spPr>
          <a:xfrm flipH="1">
            <a:off x="5220036" y="4696857"/>
            <a:ext cx="304149" cy="601663"/>
          </a:xfrm>
          <a:prstGeom prst="line">
            <a:avLst/>
          </a:prstGeom>
          <a:ln w="88900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812DF93-DCE7-674B-B016-D2C29977975C}"/>
              </a:ext>
            </a:extLst>
          </p:cNvPr>
          <p:cNvCxnSpPr>
            <a:cxnSpLocks/>
          </p:cNvCxnSpPr>
          <p:nvPr/>
        </p:nvCxnSpPr>
        <p:spPr>
          <a:xfrm>
            <a:off x="5893861" y="4628356"/>
            <a:ext cx="316765" cy="670164"/>
          </a:xfrm>
          <a:prstGeom prst="line">
            <a:avLst/>
          </a:prstGeom>
          <a:ln w="88900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631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A25B7-AD00-5341-A6E6-52A33D31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Altura na prática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4EDBC0-64D7-B94E-A16B-8033E2E1EA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505200" y="1690688"/>
            <a:ext cx="5181600" cy="4318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89F7AC5-EBF1-FB4E-927E-FA96977A7F87}"/>
              </a:ext>
            </a:extLst>
          </p:cNvPr>
          <p:cNvCxnSpPr>
            <a:cxnSpLocks/>
          </p:cNvCxnSpPr>
          <p:nvPr/>
        </p:nvCxnSpPr>
        <p:spPr>
          <a:xfrm>
            <a:off x="2786063" y="6229350"/>
            <a:ext cx="694372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2B6BE83-D714-0142-AEFE-FB5D6EF8FAD5}"/>
              </a:ext>
            </a:extLst>
          </p:cNvPr>
          <p:cNvSpPr txBox="1"/>
          <p:nvPr/>
        </p:nvSpPr>
        <p:spPr>
          <a:xfrm>
            <a:off x="4600576" y="49291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9C2079-C289-DF4D-AC45-DCB7CC1CAB43}"/>
              </a:ext>
            </a:extLst>
          </p:cNvPr>
          <p:cNvSpPr txBox="1"/>
          <p:nvPr/>
        </p:nvSpPr>
        <p:spPr>
          <a:xfrm>
            <a:off x="6245287" y="49291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9A44E1-8B6F-B74C-8F53-BEC232B77029}"/>
              </a:ext>
            </a:extLst>
          </p:cNvPr>
          <p:cNvSpPr txBox="1"/>
          <p:nvPr/>
        </p:nvSpPr>
        <p:spPr>
          <a:xfrm>
            <a:off x="7315200" y="49291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CC0D7A-EC2F-FC42-AF45-335B9ED53025}"/>
              </a:ext>
            </a:extLst>
          </p:cNvPr>
          <p:cNvSpPr txBox="1"/>
          <p:nvPr/>
        </p:nvSpPr>
        <p:spPr>
          <a:xfrm>
            <a:off x="3767139" y="36650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76B8E9-3E7C-6240-AD83-F154ED767BF8}"/>
              </a:ext>
            </a:extLst>
          </p:cNvPr>
          <p:cNvSpPr txBox="1"/>
          <p:nvPr/>
        </p:nvSpPr>
        <p:spPr>
          <a:xfrm>
            <a:off x="5676901" y="37430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830C13A-4F80-054B-99F1-CE3CDFB27D89}"/>
              </a:ext>
            </a:extLst>
          </p:cNvPr>
          <p:cNvSpPr/>
          <p:nvPr/>
        </p:nvSpPr>
        <p:spPr>
          <a:xfrm>
            <a:off x="5320052" y="4038322"/>
            <a:ext cx="658535" cy="658535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77BC14-68FD-914C-8F65-45873AAD7952}"/>
              </a:ext>
            </a:extLst>
          </p:cNvPr>
          <p:cNvCxnSpPr>
            <a:cxnSpLocks/>
          </p:cNvCxnSpPr>
          <p:nvPr/>
        </p:nvCxnSpPr>
        <p:spPr>
          <a:xfrm flipH="1">
            <a:off x="5220036" y="4696857"/>
            <a:ext cx="304149" cy="601663"/>
          </a:xfrm>
          <a:prstGeom prst="line">
            <a:avLst/>
          </a:prstGeom>
          <a:ln w="88900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812DF93-DCE7-674B-B016-D2C29977975C}"/>
              </a:ext>
            </a:extLst>
          </p:cNvPr>
          <p:cNvCxnSpPr>
            <a:cxnSpLocks/>
          </p:cNvCxnSpPr>
          <p:nvPr/>
        </p:nvCxnSpPr>
        <p:spPr>
          <a:xfrm>
            <a:off x="5893861" y="4628356"/>
            <a:ext cx="316765" cy="670164"/>
          </a:xfrm>
          <a:prstGeom prst="line">
            <a:avLst/>
          </a:prstGeom>
          <a:ln w="88900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208255A-758D-BD44-8455-5FABA17421E1}"/>
              </a:ext>
            </a:extLst>
          </p:cNvPr>
          <p:cNvSpPr/>
          <p:nvPr/>
        </p:nvSpPr>
        <p:spPr>
          <a:xfrm>
            <a:off x="7908153" y="4034354"/>
            <a:ext cx="658535" cy="658535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2C1CA1-808C-A34A-85BF-63C755500188}"/>
              </a:ext>
            </a:extLst>
          </p:cNvPr>
          <p:cNvCxnSpPr>
            <a:cxnSpLocks/>
          </p:cNvCxnSpPr>
          <p:nvPr/>
        </p:nvCxnSpPr>
        <p:spPr>
          <a:xfrm flipH="1">
            <a:off x="7676114" y="4692889"/>
            <a:ext cx="464078" cy="605631"/>
          </a:xfrm>
          <a:prstGeom prst="line">
            <a:avLst/>
          </a:prstGeom>
          <a:ln w="88900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EF764FF-5BCA-7A40-9DD5-9BCC5E2E466B}"/>
              </a:ext>
            </a:extLst>
          </p:cNvPr>
          <p:cNvSpPr txBox="1"/>
          <p:nvPr/>
        </p:nvSpPr>
        <p:spPr>
          <a:xfrm>
            <a:off x="8150288" y="36916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32383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A25B7-AD00-5341-A6E6-52A33D31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Altura na prática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4EDBC0-64D7-B94E-A16B-8033E2E1EA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505200" y="1690688"/>
            <a:ext cx="5181600" cy="4318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89F7AC5-EBF1-FB4E-927E-FA96977A7F87}"/>
              </a:ext>
            </a:extLst>
          </p:cNvPr>
          <p:cNvCxnSpPr>
            <a:cxnSpLocks/>
          </p:cNvCxnSpPr>
          <p:nvPr/>
        </p:nvCxnSpPr>
        <p:spPr>
          <a:xfrm>
            <a:off x="2786063" y="6229350"/>
            <a:ext cx="694372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2B6BE83-D714-0142-AEFE-FB5D6EF8FAD5}"/>
              </a:ext>
            </a:extLst>
          </p:cNvPr>
          <p:cNvSpPr txBox="1"/>
          <p:nvPr/>
        </p:nvSpPr>
        <p:spPr>
          <a:xfrm>
            <a:off x="4600576" y="49291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9C2079-C289-DF4D-AC45-DCB7CC1CAB43}"/>
              </a:ext>
            </a:extLst>
          </p:cNvPr>
          <p:cNvSpPr txBox="1"/>
          <p:nvPr/>
        </p:nvSpPr>
        <p:spPr>
          <a:xfrm>
            <a:off x="6245287" y="49291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9A44E1-8B6F-B74C-8F53-BEC232B77029}"/>
              </a:ext>
            </a:extLst>
          </p:cNvPr>
          <p:cNvSpPr txBox="1"/>
          <p:nvPr/>
        </p:nvSpPr>
        <p:spPr>
          <a:xfrm>
            <a:off x="7315200" y="49291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CC0D7A-EC2F-FC42-AF45-335B9ED53025}"/>
              </a:ext>
            </a:extLst>
          </p:cNvPr>
          <p:cNvSpPr txBox="1"/>
          <p:nvPr/>
        </p:nvSpPr>
        <p:spPr>
          <a:xfrm>
            <a:off x="3767139" y="36650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76B8E9-3E7C-6240-AD83-F154ED767BF8}"/>
              </a:ext>
            </a:extLst>
          </p:cNvPr>
          <p:cNvSpPr txBox="1"/>
          <p:nvPr/>
        </p:nvSpPr>
        <p:spPr>
          <a:xfrm>
            <a:off x="5676901" y="37430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830C13A-4F80-054B-99F1-CE3CDFB27D89}"/>
              </a:ext>
            </a:extLst>
          </p:cNvPr>
          <p:cNvSpPr/>
          <p:nvPr/>
        </p:nvSpPr>
        <p:spPr>
          <a:xfrm>
            <a:off x="5320052" y="4038322"/>
            <a:ext cx="658535" cy="658535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77BC14-68FD-914C-8F65-45873AAD7952}"/>
              </a:ext>
            </a:extLst>
          </p:cNvPr>
          <p:cNvCxnSpPr>
            <a:cxnSpLocks/>
          </p:cNvCxnSpPr>
          <p:nvPr/>
        </p:nvCxnSpPr>
        <p:spPr>
          <a:xfrm flipH="1">
            <a:off x="5220036" y="4696857"/>
            <a:ext cx="304149" cy="601663"/>
          </a:xfrm>
          <a:prstGeom prst="line">
            <a:avLst/>
          </a:prstGeom>
          <a:ln w="88900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812DF93-DCE7-674B-B016-D2C29977975C}"/>
              </a:ext>
            </a:extLst>
          </p:cNvPr>
          <p:cNvCxnSpPr>
            <a:cxnSpLocks/>
          </p:cNvCxnSpPr>
          <p:nvPr/>
        </p:nvCxnSpPr>
        <p:spPr>
          <a:xfrm>
            <a:off x="5893861" y="4628356"/>
            <a:ext cx="316765" cy="670164"/>
          </a:xfrm>
          <a:prstGeom prst="line">
            <a:avLst/>
          </a:prstGeom>
          <a:ln w="88900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208255A-758D-BD44-8455-5FABA17421E1}"/>
              </a:ext>
            </a:extLst>
          </p:cNvPr>
          <p:cNvSpPr/>
          <p:nvPr/>
        </p:nvSpPr>
        <p:spPr>
          <a:xfrm>
            <a:off x="7908153" y="4034354"/>
            <a:ext cx="658535" cy="658535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2C1CA1-808C-A34A-85BF-63C755500188}"/>
              </a:ext>
            </a:extLst>
          </p:cNvPr>
          <p:cNvCxnSpPr>
            <a:cxnSpLocks/>
          </p:cNvCxnSpPr>
          <p:nvPr/>
        </p:nvCxnSpPr>
        <p:spPr>
          <a:xfrm flipH="1">
            <a:off x="7676114" y="4692889"/>
            <a:ext cx="464078" cy="605631"/>
          </a:xfrm>
          <a:prstGeom prst="line">
            <a:avLst/>
          </a:prstGeom>
          <a:ln w="88900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EF764FF-5BCA-7A40-9DD5-9BCC5E2E466B}"/>
              </a:ext>
            </a:extLst>
          </p:cNvPr>
          <p:cNvSpPr txBox="1"/>
          <p:nvPr/>
        </p:nvSpPr>
        <p:spPr>
          <a:xfrm>
            <a:off x="8150288" y="36916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CB75EFB-D55C-4B4A-A1FC-FD24B8721010}"/>
              </a:ext>
            </a:extLst>
          </p:cNvPr>
          <p:cNvSpPr/>
          <p:nvPr/>
        </p:nvSpPr>
        <p:spPr>
          <a:xfrm>
            <a:off x="4436439" y="2744135"/>
            <a:ext cx="658535" cy="658535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E12453-E612-624B-90DC-393178DFCD8D}"/>
              </a:ext>
            </a:extLst>
          </p:cNvPr>
          <p:cNvSpPr txBox="1"/>
          <p:nvPr/>
        </p:nvSpPr>
        <p:spPr>
          <a:xfrm>
            <a:off x="3741719" y="2347555"/>
            <a:ext cx="1347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max(0,2) = 2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AC927C2-0B01-6C44-8A0D-44B18EE712F9}"/>
              </a:ext>
            </a:extLst>
          </p:cNvPr>
          <p:cNvCxnSpPr>
            <a:cxnSpLocks/>
          </p:cNvCxnSpPr>
          <p:nvPr/>
        </p:nvCxnSpPr>
        <p:spPr>
          <a:xfrm flipH="1">
            <a:off x="4180469" y="3402670"/>
            <a:ext cx="410581" cy="620990"/>
          </a:xfrm>
          <a:prstGeom prst="line">
            <a:avLst/>
          </a:prstGeom>
          <a:ln w="190500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53D1745-FA05-3444-9C42-095047F0F2A4}"/>
              </a:ext>
            </a:extLst>
          </p:cNvPr>
          <p:cNvCxnSpPr>
            <a:cxnSpLocks/>
          </p:cNvCxnSpPr>
          <p:nvPr/>
        </p:nvCxnSpPr>
        <p:spPr>
          <a:xfrm>
            <a:off x="5072605" y="3328154"/>
            <a:ext cx="316765" cy="670164"/>
          </a:xfrm>
          <a:prstGeom prst="line">
            <a:avLst/>
          </a:prstGeom>
          <a:ln w="88900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903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A25B7-AD00-5341-A6E6-52A33D31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Altura na prática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4EDBC0-64D7-B94E-A16B-8033E2E1EA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505200" y="1690688"/>
            <a:ext cx="5181600" cy="4318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89F7AC5-EBF1-FB4E-927E-FA96977A7F87}"/>
              </a:ext>
            </a:extLst>
          </p:cNvPr>
          <p:cNvCxnSpPr>
            <a:cxnSpLocks/>
          </p:cNvCxnSpPr>
          <p:nvPr/>
        </p:nvCxnSpPr>
        <p:spPr>
          <a:xfrm>
            <a:off x="2786063" y="6229350"/>
            <a:ext cx="694372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2B6BE83-D714-0142-AEFE-FB5D6EF8FAD5}"/>
              </a:ext>
            </a:extLst>
          </p:cNvPr>
          <p:cNvSpPr txBox="1"/>
          <p:nvPr/>
        </p:nvSpPr>
        <p:spPr>
          <a:xfrm>
            <a:off x="4600576" y="49291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9C2079-C289-DF4D-AC45-DCB7CC1CAB43}"/>
              </a:ext>
            </a:extLst>
          </p:cNvPr>
          <p:cNvSpPr txBox="1"/>
          <p:nvPr/>
        </p:nvSpPr>
        <p:spPr>
          <a:xfrm>
            <a:off x="6245287" y="49291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9A44E1-8B6F-B74C-8F53-BEC232B77029}"/>
              </a:ext>
            </a:extLst>
          </p:cNvPr>
          <p:cNvSpPr txBox="1"/>
          <p:nvPr/>
        </p:nvSpPr>
        <p:spPr>
          <a:xfrm>
            <a:off x="7315200" y="49291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CC0D7A-EC2F-FC42-AF45-335B9ED53025}"/>
              </a:ext>
            </a:extLst>
          </p:cNvPr>
          <p:cNvSpPr txBox="1"/>
          <p:nvPr/>
        </p:nvSpPr>
        <p:spPr>
          <a:xfrm>
            <a:off x="3767139" y="36650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76B8E9-3E7C-6240-AD83-F154ED767BF8}"/>
              </a:ext>
            </a:extLst>
          </p:cNvPr>
          <p:cNvSpPr txBox="1"/>
          <p:nvPr/>
        </p:nvSpPr>
        <p:spPr>
          <a:xfrm>
            <a:off x="5676901" y="37430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830C13A-4F80-054B-99F1-CE3CDFB27D89}"/>
              </a:ext>
            </a:extLst>
          </p:cNvPr>
          <p:cNvSpPr/>
          <p:nvPr/>
        </p:nvSpPr>
        <p:spPr>
          <a:xfrm>
            <a:off x="5320052" y="4038322"/>
            <a:ext cx="658535" cy="658535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77BC14-68FD-914C-8F65-45873AAD7952}"/>
              </a:ext>
            </a:extLst>
          </p:cNvPr>
          <p:cNvCxnSpPr>
            <a:cxnSpLocks/>
          </p:cNvCxnSpPr>
          <p:nvPr/>
        </p:nvCxnSpPr>
        <p:spPr>
          <a:xfrm flipH="1">
            <a:off x="5220036" y="4696857"/>
            <a:ext cx="304149" cy="601663"/>
          </a:xfrm>
          <a:prstGeom prst="line">
            <a:avLst/>
          </a:prstGeom>
          <a:ln w="88900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812DF93-DCE7-674B-B016-D2C29977975C}"/>
              </a:ext>
            </a:extLst>
          </p:cNvPr>
          <p:cNvCxnSpPr>
            <a:cxnSpLocks/>
          </p:cNvCxnSpPr>
          <p:nvPr/>
        </p:nvCxnSpPr>
        <p:spPr>
          <a:xfrm>
            <a:off x="5893861" y="4628356"/>
            <a:ext cx="316765" cy="670164"/>
          </a:xfrm>
          <a:prstGeom prst="line">
            <a:avLst/>
          </a:prstGeom>
          <a:ln w="88900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208255A-758D-BD44-8455-5FABA17421E1}"/>
              </a:ext>
            </a:extLst>
          </p:cNvPr>
          <p:cNvSpPr/>
          <p:nvPr/>
        </p:nvSpPr>
        <p:spPr>
          <a:xfrm>
            <a:off x="7908153" y="4034354"/>
            <a:ext cx="658535" cy="658535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2C1CA1-808C-A34A-85BF-63C755500188}"/>
              </a:ext>
            </a:extLst>
          </p:cNvPr>
          <p:cNvCxnSpPr>
            <a:cxnSpLocks/>
          </p:cNvCxnSpPr>
          <p:nvPr/>
        </p:nvCxnSpPr>
        <p:spPr>
          <a:xfrm flipH="1">
            <a:off x="7676114" y="4692889"/>
            <a:ext cx="464078" cy="605631"/>
          </a:xfrm>
          <a:prstGeom prst="line">
            <a:avLst/>
          </a:prstGeom>
          <a:ln w="88900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EF764FF-5BCA-7A40-9DD5-9BCC5E2E466B}"/>
              </a:ext>
            </a:extLst>
          </p:cNvPr>
          <p:cNvSpPr txBox="1"/>
          <p:nvPr/>
        </p:nvSpPr>
        <p:spPr>
          <a:xfrm>
            <a:off x="8150288" y="36916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CB75EFB-D55C-4B4A-A1FC-FD24B8721010}"/>
              </a:ext>
            </a:extLst>
          </p:cNvPr>
          <p:cNvSpPr/>
          <p:nvPr/>
        </p:nvSpPr>
        <p:spPr>
          <a:xfrm>
            <a:off x="4436439" y="2744135"/>
            <a:ext cx="658535" cy="658535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E12453-E612-624B-90DC-393178DFCD8D}"/>
              </a:ext>
            </a:extLst>
          </p:cNvPr>
          <p:cNvSpPr txBox="1"/>
          <p:nvPr/>
        </p:nvSpPr>
        <p:spPr>
          <a:xfrm>
            <a:off x="4614863" y="23748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2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AC927C2-0B01-6C44-8A0D-44B18EE712F9}"/>
              </a:ext>
            </a:extLst>
          </p:cNvPr>
          <p:cNvCxnSpPr>
            <a:cxnSpLocks/>
          </p:cNvCxnSpPr>
          <p:nvPr/>
        </p:nvCxnSpPr>
        <p:spPr>
          <a:xfrm flipH="1">
            <a:off x="4180469" y="3402670"/>
            <a:ext cx="410581" cy="620990"/>
          </a:xfrm>
          <a:prstGeom prst="line">
            <a:avLst/>
          </a:prstGeom>
          <a:ln w="190500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53D1745-FA05-3444-9C42-095047F0F2A4}"/>
              </a:ext>
            </a:extLst>
          </p:cNvPr>
          <p:cNvCxnSpPr>
            <a:cxnSpLocks/>
          </p:cNvCxnSpPr>
          <p:nvPr/>
        </p:nvCxnSpPr>
        <p:spPr>
          <a:xfrm>
            <a:off x="5072605" y="3328154"/>
            <a:ext cx="316765" cy="670164"/>
          </a:xfrm>
          <a:prstGeom prst="line">
            <a:avLst/>
          </a:prstGeom>
          <a:ln w="88900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153806A-7D2D-4343-A7F3-A9274D26DBDA}"/>
              </a:ext>
            </a:extLst>
          </p:cNvPr>
          <p:cNvSpPr/>
          <p:nvPr/>
        </p:nvSpPr>
        <p:spPr>
          <a:xfrm>
            <a:off x="7053565" y="2744134"/>
            <a:ext cx="658535" cy="658535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83E212-B3F9-9041-B324-1D720AC3EE68}"/>
              </a:ext>
            </a:extLst>
          </p:cNvPr>
          <p:cNvCxnSpPr>
            <a:cxnSpLocks/>
          </p:cNvCxnSpPr>
          <p:nvPr/>
        </p:nvCxnSpPr>
        <p:spPr>
          <a:xfrm>
            <a:off x="7671131" y="3377615"/>
            <a:ext cx="316765" cy="670164"/>
          </a:xfrm>
          <a:prstGeom prst="line">
            <a:avLst/>
          </a:prstGeom>
          <a:ln w="88900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5DA5145-6422-4242-9D0E-C61082C5F307}"/>
              </a:ext>
            </a:extLst>
          </p:cNvPr>
          <p:cNvSpPr txBox="1"/>
          <p:nvPr/>
        </p:nvSpPr>
        <p:spPr>
          <a:xfrm>
            <a:off x="7432706" y="24296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32845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A25B7-AD00-5341-A6E6-52A33D31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Altura na prática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4EDBC0-64D7-B94E-A16B-8033E2E1EA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505200" y="1690688"/>
            <a:ext cx="5181600" cy="4318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89F7AC5-EBF1-FB4E-927E-FA96977A7F87}"/>
              </a:ext>
            </a:extLst>
          </p:cNvPr>
          <p:cNvCxnSpPr>
            <a:cxnSpLocks/>
          </p:cNvCxnSpPr>
          <p:nvPr/>
        </p:nvCxnSpPr>
        <p:spPr>
          <a:xfrm>
            <a:off x="2786063" y="6229350"/>
            <a:ext cx="694372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2B6BE83-D714-0142-AEFE-FB5D6EF8FAD5}"/>
              </a:ext>
            </a:extLst>
          </p:cNvPr>
          <p:cNvSpPr txBox="1"/>
          <p:nvPr/>
        </p:nvSpPr>
        <p:spPr>
          <a:xfrm>
            <a:off x="4600576" y="49291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9C2079-C289-DF4D-AC45-DCB7CC1CAB43}"/>
              </a:ext>
            </a:extLst>
          </p:cNvPr>
          <p:cNvSpPr txBox="1"/>
          <p:nvPr/>
        </p:nvSpPr>
        <p:spPr>
          <a:xfrm>
            <a:off x="6245287" y="49291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9A44E1-8B6F-B74C-8F53-BEC232B77029}"/>
              </a:ext>
            </a:extLst>
          </p:cNvPr>
          <p:cNvSpPr txBox="1"/>
          <p:nvPr/>
        </p:nvSpPr>
        <p:spPr>
          <a:xfrm>
            <a:off x="7315200" y="49291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CC0D7A-EC2F-FC42-AF45-335B9ED53025}"/>
              </a:ext>
            </a:extLst>
          </p:cNvPr>
          <p:cNvSpPr txBox="1"/>
          <p:nvPr/>
        </p:nvSpPr>
        <p:spPr>
          <a:xfrm>
            <a:off x="3767139" y="36650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76B8E9-3E7C-6240-AD83-F154ED767BF8}"/>
              </a:ext>
            </a:extLst>
          </p:cNvPr>
          <p:cNvSpPr txBox="1"/>
          <p:nvPr/>
        </p:nvSpPr>
        <p:spPr>
          <a:xfrm>
            <a:off x="5676901" y="37430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830C13A-4F80-054B-99F1-CE3CDFB27D89}"/>
              </a:ext>
            </a:extLst>
          </p:cNvPr>
          <p:cNvSpPr/>
          <p:nvPr/>
        </p:nvSpPr>
        <p:spPr>
          <a:xfrm>
            <a:off x="5320052" y="4038322"/>
            <a:ext cx="658535" cy="658535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77BC14-68FD-914C-8F65-45873AAD7952}"/>
              </a:ext>
            </a:extLst>
          </p:cNvPr>
          <p:cNvCxnSpPr>
            <a:cxnSpLocks/>
          </p:cNvCxnSpPr>
          <p:nvPr/>
        </p:nvCxnSpPr>
        <p:spPr>
          <a:xfrm flipH="1">
            <a:off x="5220036" y="4696857"/>
            <a:ext cx="304149" cy="601663"/>
          </a:xfrm>
          <a:prstGeom prst="line">
            <a:avLst/>
          </a:prstGeom>
          <a:ln w="88900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812DF93-DCE7-674B-B016-D2C29977975C}"/>
              </a:ext>
            </a:extLst>
          </p:cNvPr>
          <p:cNvCxnSpPr>
            <a:cxnSpLocks/>
          </p:cNvCxnSpPr>
          <p:nvPr/>
        </p:nvCxnSpPr>
        <p:spPr>
          <a:xfrm>
            <a:off x="5893861" y="4628356"/>
            <a:ext cx="316765" cy="670164"/>
          </a:xfrm>
          <a:prstGeom prst="line">
            <a:avLst/>
          </a:prstGeom>
          <a:ln w="88900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208255A-758D-BD44-8455-5FABA17421E1}"/>
              </a:ext>
            </a:extLst>
          </p:cNvPr>
          <p:cNvSpPr/>
          <p:nvPr/>
        </p:nvSpPr>
        <p:spPr>
          <a:xfrm>
            <a:off x="7908153" y="4034354"/>
            <a:ext cx="658535" cy="658535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2C1CA1-808C-A34A-85BF-63C755500188}"/>
              </a:ext>
            </a:extLst>
          </p:cNvPr>
          <p:cNvCxnSpPr>
            <a:cxnSpLocks/>
          </p:cNvCxnSpPr>
          <p:nvPr/>
        </p:nvCxnSpPr>
        <p:spPr>
          <a:xfrm flipH="1">
            <a:off x="7676114" y="4692889"/>
            <a:ext cx="464078" cy="605631"/>
          </a:xfrm>
          <a:prstGeom prst="line">
            <a:avLst/>
          </a:prstGeom>
          <a:ln w="88900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EF764FF-5BCA-7A40-9DD5-9BCC5E2E466B}"/>
              </a:ext>
            </a:extLst>
          </p:cNvPr>
          <p:cNvSpPr txBox="1"/>
          <p:nvPr/>
        </p:nvSpPr>
        <p:spPr>
          <a:xfrm>
            <a:off x="8150288" y="36916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CB75EFB-D55C-4B4A-A1FC-FD24B8721010}"/>
              </a:ext>
            </a:extLst>
          </p:cNvPr>
          <p:cNvSpPr/>
          <p:nvPr/>
        </p:nvSpPr>
        <p:spPr>
          <a:xfrm>
            <a:off x="4436439" y="2744135"/>
            <a:ext cx="658535" cy="658535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E12453-E612-624B-90DC-393178DFCD8D}"/>
              </a:ext>
            </a:extLst>
          </p:cNvPr>
          <p:cNvSpPr txBox="1"/>
          <p:nvPr/>
        </p:nvSpPr>
        <p:spPr>
          <a:xfrm>
            <a:off x="4614863" y="23748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2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AC927C2-0B01-6C44-8A0D-44B18EE712F9}"/>
              </a:ext>
            </a:extLst>
          </p:cNvPr>
          <p:cNvCxnSpPr>
            <a:cxnSpLocks/>
          </p:cNvCxnSpPr>
          <p:nvPr/>
        </p:nvCxnSpPr>
        <p:spPr>
          <a:xfrm flipH="1">
            <a:off x="4180469" y="3402670"/>
            <a:ext cx="410581" cy="620990"/>
          </a:xfrm>
          <a:prstGeom prst="line">
            <a:avLst/>
          </a:prstGeom>
          <a:ln w="190500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53D1745-FA05-3444-9C42-095047F0F2A4}"/>
              </a:ext>
            </a:extLst>
          </p:cNvPr>
          <p:cNvCxnSpPr>
            <a:cxnSpLocks/>
          </p:cNvCxnSpPr>
          <p:nvPr/>
        </p:nvCxnSpPr>
        <p:spPr>
          <a:xfrm>
            <a:off x="5072605" y="3328154"/>
            <a:ext cx="316765" cy="670164"/>
          </a:xfrm>
          <a:prstGeom prst="line">
            <a:avLst/>
          </a:prstGeom>
          <a:ln w="88900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153806A-7D2D-4343-A7F3-A9274D26DBDA}"/>
              </a:ext>
            </a:extLst>
          </p:cNvPr>
          <p:cNvSpPr/>
          <p:nvPr/>
        </p:nvSpPr>
        <p:spPr>
          <a:xfrm>
            <a:off x="7053565" y="2744134"/>
            <a:ext cx="658535" cy="658535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83E212-B3F9-9041-B324-1D720AC3EE68}"/>
              </a:ext>
            </a:extLst>
          </p:cNvPr>
          <p:cNvCxnSpPr>
            <a:cxnSpLocks/>
          </p:cNvCxnSpPr>
          <p:nvPr/>
        </p:nvCxnSpPr>
        <p:spPr>
          <a:xfrm>
            <a:off x="7671131" y="3377615"/>
            <a:ext cx="316765" cy="670164"/>
          </a:xfrm>
          <a:prstGeom prst="line">
            <a:avLst/>
          </a:prstGeom>
          <a:ln w="88900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5DA5145-6422-4242-9D0E-C61082C5F307}"/>
              </a:ext>
            </a:extLst>
          </p:cNvPr>
          <p:cNvSpPr txBox="1"/>
          <p:nvPr/>
        </p:nvSpPr>
        <p:spPr>
          <a:xfrm>
            <a:off x="7432706" y="24296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BBD1FA8-994A-2143-B2CB-0754DC792B0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422361" y="2304692"/>
            <a:ext cx="727644" cy="535882"/>
          </a:xfrm>
          <a:prstGeom prst="line">
            <a:avLst/>
          </a:prstGeom>
          <a:ln w="88900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EB4FED5-BFD7-4448-9977-AF11A6A89F46}"/>
              </a:ext>
            </a:extLst>
          </p:cNvPr>
          <p:cNvCxnSpPr>
            <a:cxnSpLocks/>
          </p:cNvCxnSpPr>
          <p:nvPr/>
        </p:nvCxnSpPr>
        <p:spPr>
          <a:xfrm flipH="1">
            <a:off x="5072605" y="2260757"/>
            <a:ext cx="733258" cy="495401"/>
          </a:xfrm>
          <a:prstGeom prst="line">
            <a:avLst/>
          </a:prstGeom>
          <a:ln w="88900">
            <a:solidFill>
              <a:schemeClr val="accent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BC00CF16-C693-F84B-8666-3512CF121A42}"/>
              </a:ext>
            </a:extLst>
          </p:cNvPr>
          <p:cNvSpPr/>
          <p:nvPr/>
        </p:nvSpPr>
        <p:spPr>
          <a:xfrm>
            <a:off x="5757643" y="1769693"/>
            <a:ext cx="658535" cy="658535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F1523D-90BB-7743-90B3-9E22C980827A}"/>
              </a:ext>
            </a:extLst>
          </p:cNvPr>
          <p:cNvSpPr txBox="1"/>
          <p:nvPr/>
        </p:nvSpPr>
        <p:spPr>
          <a:xfrm>
            <a:off x="5936067" y="1342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67535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F701542-F18D-CA4B-B533-8F8029EDE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/>
              <a:t>Relembrando as árvores de busca binária (BST)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F8D744-6F5B-934B-9A23-68BA3F30E5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/>
              <a:t>Uma árvore binária com raiz</a:t>
            </a:r>
          </a:p>
          <a:p>
            <a:r>
              <a:rPr lang="pt-BR"/>
              <a:t>Cada nó possui:</a:t>
            </a:r>
          </a:p>
          <a:p>
            <a:pPr lvl="1"/>
            <a:r>
              <a:rPr lang="pt-BR"/>
              <a:t>Uma chave</a:t>
            </a:r>
          </a:p>
          <a:p>
            <a:pPr lvl="1"/>
            <a:r>
              <a:rPr lang="pt-BR"/>
              <a:t>Um ponteiro à esquerda</a:t>
            </a:r>
          </a:p>
          <a:p>
            <a:pPr lvl="1"/>
            <a:r>
              <a:rPr lang="pt-BR"/>
              <a:t>Um ponteiro à direita</a:t>
            </a:r>
          </a:p>
          <a:p>
            <a:pPr lvl="1"/>
            <a:r>
              <a:rPr lang="pt-BR"/>
              <a:t>Um ponteiro para o pai</a:t>
            </a:r>
          </a:p>
          <a:p>
            <a:pPr lvl="1"/>
            <a:r>
              <a:rPr lang="pt-BR"/>
              <a:t>E segue a propriedade a seguir:</a:t>
            </a: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F3883209-789F-344D-9D66-98F7CFCF9AFF}"/>
              </a:ext>
            </a:extLst>
          </p:cNvPr>
          <p:cNvSpPr/>
          <p:nvPr/>
        </p:nvSpPr>
        <p:spPr>
          <a:xfrm>
            <a:off x="6486525" y="4114800"/>
            <a:ext cx="2014537" cy="218241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/>
              <a:t>&lt; x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3F338129-1E29-BC42-9FAA-815AB260BAE3}"/>
              </a:ext>
            </a:extLst>
          </p:cNvPr>
          <p:cNvSpPr/>
          <p:nvPr/>
        </p:nvSpPr>
        <p:spPr>
          <a:xfrm>
            <a:off x="9229725" y="4114800"/>
            <a:ext cx="2014537" cy="218241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/>
              <a:t>&gt; x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7EE4ADE-7C91-D241-9A97-8115B4A106AA}"/>
              </a:ext>
            </a:extLst>
          </p:cNvPr>
          <p:cNvSpPr/>
          <p:nvPr/>
        </p:nvSpPr>
        <p:spPr>
          <a:xfrm>
            <a:off x="8315326" y="1847508"/>
            <a:ext cx="1055235" cy="10552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/>
              <a:t>x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9F7FA1-DC10-F247-96AE-F5733FECB2C8}"/>
              </a:ext>
            </a:extLst>
          </p:cNvPr>
          <p:cNvCxnSpPr>
            <a:stCxn id="11" idx="3"/>
            <a:endCxn id="9" idx="0"/>
          </p:cNvCxnSpPr>
          <p:nvPr/>
        </p:nvCxnSpPr>
        <p:spPr>
          <a:xfrm flipH="1">
            <a:off x="7493794" y="2748207"/>
            <a:ext cx="976068" cy="1366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CA0F59-01D8-1A4A-AB6F-5D053DD13F62}"/>
              </a:ext>
            </a:extLst>
          </p:cNvPr>
          <p:cNvCxnSpPr>
            <a:stCxn id="11" idx="5"/>
            <a:endCxn id="10" idx="0"/>
          </p:cNvCxnSpPr>
          <p:nvPr/>
        </p:nvCxnSpPr>
        <p:spPr>
          <a:xfrm>
            <a:off x="9216025" y="2748207"/>
            <a:ext cx="1020969" cy="1366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540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F701542-F18D-CA4B-B533-8F8029EDE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b="1"/>
              <a:t>Aresta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F8D744-6F5B-934B-9A23-68BA3F30E5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/>
              <a:t>Chamamos os </a:t>
            </a:r>
            <a:r>
              <a:rPr lang="pt-BR" b="1"/>
              <a:t>nós que não possuem filhos</a:t>
            </a:r>
            <a:r>
              <a:rPr lang="pt-BR"/>
              <a:t> como </a:t>
            </a:r>
            <a:r>
              <a:rPr lang="pt-BR" b="1"/>
              <a:t>nós-folha</a:t>
            </a:r>
          </a:p>
          <a:p>
            <a:r>
              <a:rPr lang="pt-BR"/>
              <a:t>Uma </a:t>
            </a:r>
            <a:r>
              <a:rPr lang="pt-BR" b="1"/>
              <a:t>aresta</a:t>
            </a:r>
            <a:r>
              <a:rPr lang="pt-BR"/>
              <a:t> é a </a:t>
            </a:r>
            <a:r>
              <a:rPr lang="pt-BR" b="1"/>
              <a:t>linha que conecta</a:t>
            </a:r>
            <a:r>
              <a:rPr lang="pt-BR"/>
              <a:t> </a:t>
            </a:r>
            <a:r>
              <a:rPr lang="pt-BR" i="1"/>
              <a:t>um nó a outro </a:t>
            </a:r>
            <a:r>
              <a:rPr lang="pt-BR"/>
              <a:t>ou </a:t>
            </a:r>
            <a:r>
              <a:rPr lang="pt-BR" i="1"/>
              <a:t>um nó a uma folha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ECE6D0-F58E-5046-99DA-91FC81659F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" r="15818" b="17029"/>
          <a:stretch/>
        </p:blipFill>
        <p:spPr>
          <a:xfrm>
            <a:off x="6260400" y="1469356"/>
            <a:ext cx="4500000" cy="3502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AF0D09-CD38-1C4A-9736-6F43EDAEAD25}"/>
              </a:ext>
            </a:extLst>
          </p:cNvPr>
          <p:cNvSpPr txBox="1"/>
          <p:nvPr/>
        </p:nvSpPr>
        <p:spPr>
          <a:xfrm>
            <a:off x="10893463" y="2128838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Nó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47E6D8-4B17-A244-A81A-40180EDEAC11}"/>
              </a:ext>
            </a:extLst>
          </p:cNvPr>
          <p:cNvSpPr txBox="1"/>
          <p:nvPr/>
        </p:nvSpPr>
        <p:spPr>
          <a:xfrm>
            <a:off x="10893463" y="3036090"/>
            <a:ext cx="694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Folha</a:t>
            </a:r>
          </a:p>
        </p:txBody>
      </p:sp>
    </p:spTree>
    <p:extLst>
      <p:ext uri="{BB962C8B-B14F-4D97-AF65-F5344CB8AC3E}">
        <p14:creationId xmlns:p14="http://schemas.microsoft.com/office/powerpoint/2010/main" val="1327699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F701542-F18D-CA4B-B533-8F8029EDE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b="1"/>
              <a:t>Caminho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F8D744-6F5B-934B-9A23-68BA3F30E5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IE" sz="2400" i="1"/>
              <a:t>É uma sequencia de nós e arestas conectando um nó a um descendente.</a:t>
            </a:r>
          </a:p>
          <a:p>
            <a:pPr algn="just"/>
            <a:r>
              <a:rPr lang="en-IE" sz="2400"/>
              <a:t>Um caminho começa de um nó e termina em outro nó ou uma folha. </a:t>
            </a:r>
          </a:p>
          <a:p>
            <a:pPr algn="just"/>
            <a:r>
              <a:rPr lang="en-IE" sz="2400"/>
              <a:t>Quando falamos sobre um caminho, ele inclui todos os nós e arestas ao longo do caminho, e não apenas as arestas.</a:t>
            </a:r>
          </a:p>
          <a:p>
            <a:pPr algn="just"/>
            <a:r>
              <a:rPr lang="en-IE" sz="2400"/>
              <a:t>A direção de um caminho é estritamente de cima pra baixo e não pode ser mudada no meio. No diagrama, não conseguimos falar muito sobre o caminho de </a:t>
            </a:r>
            <a:r>
              <a:rPr lang="en-IE" sz="2400" b="1"/>
              <a:t>B</a:t>
            </a:r>
            <a:r>
              <a:rPr lang="en-IE" sz="2400"/>
              <a:t> a </a:t>
            </a:r>
            <a:r>
              <a:rPr lang="en-IE" sz="2400" b="1"/>
              <a:t>F,</a:t>
            </a:r>
            <a:r>
              <a:rPr lang="en-IE" sz="2400"/>
              <a:t> apesar de </a:t>
            </a:r>
            <a:r>
              <a:rPr lang="en-IE" sz="2400" b="1"/>
              <a:t>B </a:t>
            </a:r>
            <a:r>
              <a:rPr lang="en-IE" sz="2400"/>
              <a:t>estár acima de </a:t>
            </a:r>
            <a:r>
              <a:rPr lang="en-IE" sz="2400" b="1"/>
              <a:t>F</a:t>
            </a:r>
            <a:r>
              <a:rPr lang="en-IE" sz="2400"/>
              <a:t>, Tambem não há caminho começando de uma folha ou de um nó filho para um nó pai. </a:t>
            </a:r>
          </a:p>
          <a:p>
            <a:pPr algn="just"/>
            <a:endParaRPr lang="pt-BR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90A616-C196-2B45-8A60-C72940EAF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638" y="1579561"/>
            <a:ext cx="4647212" cy="404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19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F701542-F18D-CA4B-B533-8F8029EDE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b="1"/>
              <a:t>Altura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F8D744-6F5B-934B-9A23-68BA3F30E5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5213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IE" i="1"/>
              <a:t>A Altura de um nó é o número de arestas no caminho mais longo entre um nó e uma folha.</a:t>
            </a:r>
          </a:p>
          <a:p>
            <a:pPr algn="just"/>
            <a:r>
              <a:rPr lang="en-IE"/>
              <a:t>Quando analisamos a altura:</a:t>
            </a:r>
          </a:p>
          <a:p>
            <a:pPr lvl="1" algn="just"/>
            <a:r>
              <a:rPr lang="en-IE"/>
              <a:t>Cada nó possui Altura. Se </a:t>
            </a:r>
            <a:r>
              <a:rPr lang="en-IE" b="1"/>
              <a:t>B </a:t>
            </a:r>
            <a:r>
              <a:rPr lang="en-IE"/>
              <a:t>pode ter altura, então </a:t>
            </a:r>
            <a:r>
              <a:rPr lang="en-IE" b="1"/>
              <a:t>A</a:t>
            </a:r>
            <a:r>
              <a:rPr lang="en-IE"/>
              <a:t>, </a:t>
            </a:r>
            <a:r>
              <a:rPr lang="en-IE" b="1"/>
              <a:t>C</a:t>
            </a:r>
            <a:r>
              <a:rPr lang="en-IE"/>
              <a:t> e </a:t>
            </a:r>
            <a:r>
              <a:rPr lang="en-IE" b="1"/>
              <a:t>D</a:t>
            </a:r>
            <a:r>
              <a:rPr lang="en-IE"/>
              <a:t> também podem.</a:t>
            </a:r>
          </a:p>
          <a:p>
            <a:pPr lvl="1" algn="just"/>
            <a:r>
              <a:rPr lang="en-IE"/>
              <a:t>Folhas não tem Altura já que não há um caminho começando por uma folha – folhas não possuem filhos.</a:t>
            </a:r>
          </a:p>
          <a:p>
            <a:pPr lvl="1" algn="just"/>
            <a:r>
              <a:rPr lang="en-IE"/>
              <a:t>É o caminho mais longo entre um nó </a:t>
            </a:r>
            <a:r>
              <a:rPr lang="en-IE" b="1"/>
              <a:t>até uma folha</a:t>
            </a:r>
            <a:r>
              <a:rPr lang="en-IE"/>
              <a:t>. É o numero de arestas do caminho para </a:t>
            </a:r>
            <a:r>
              <a:rPr lang="en-IE" b="1"/>
              <a:t>E</a:t>
            </a:r>
            <a:r>
              <a:rPr lang="en-IE"/>
              <a:t>, e não para </a:t>
            </a:r>
            <a:r>
              <a:rPr lang="en-IE" b="1"/>
              <a:t>G</a:t>
            </a:r>
            <a:r>
              <a:rPr lang="en-IE"/>
              <a:t>. E a altura de A é 3.</a:t>
            </a:r>
          </a:p>
          <a:p>
            <a:pPr algn="just"/>
            <a:r>
              <a:rPr lang="en-IE" b="1"/>
              <a:t>A altura da raiz é 1</a:t>
            </a:r>
            <a:endParaRPr lang="en-IE" i="1"/>
          </a:p>
          <a:p>
            <a:pPr algn="just"/>
            <a:endParaRPr lang="pt-BR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8742B-E335-E84C-AE98-F620834BD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400" y="2197100"/>
            <a:ext cx="4978400" cy="2463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B23BC1-D229-504E-A773-F791003212DF}"/>
              </a:ext>
            </a:extLst>
          </p:cNvPr>
          <p:cNvSpPr txBox="1"/>
          <p:nvPr/>
        </p:nvSpPr>
        <p:spPr>
          <a:xfrm>
            <a:off x="10001250" y="479798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Raiz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A22995-35BF-B54D-80EE-0B131A2C7973}"/>
              </a:ext>
            </a:extLst>
          </p:cNvPr>
          <p:cNvSpPr txBox="1"/>
          <p:nvPr/>
        </p:nvSpPr>
        <p:spPr>
          <a:xfrm>
            <a:off x="7390856" y="4797980"/>
            <a:ext cx="755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Altura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3AD274-B5BA-2F44-9920-960FC256704C}"/>
              </a:ext>
            </a:extLst>
          </p:cNvPr>
          <p:cNvSpPr txBox="1"/>
          <p:nvPr/>
        </p:nvSpPr>
        <p:spPr>
          <a:xfrm>
            <a:off x="9294037" y="5992297"/>
            <a:ext cx="1979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Linha de referência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1403FCF8-F996-434D-9ECF-4EE5C713E76B}"/>
              </a:ext>
            </a:extLst>
          </p:cNvPr>
          <p:cNvSpPr/>
          <p:nvPr/>
        </p:nvSpPr>
        <p:spPr>
          <a:xfrm>
            <a:off x="11401425" y="4557713"/>
            <a:ext cx="485940" cy="1628775"/>
          </a:xfrm>
          <a:custGeom>
            <a:avLst/>
            <a:gdLst>
              <a:gd name="connsiteX0" fmla="*/ 42863 w 485940"/>
              <a:gd name="connsiteY0" fmla="*/ 1628775 h 1628775"/>
              <a:gd name="connsiteX1" fmla="*/ 485775 w 485940"/>
              <a:gd name="connsiteY1" fmla="*/ 342900 h 1628775"/>
              <a:gd name="connsiteX2" fmla="*/ 0 w 485940"/>
              <a:gd name="connsiteY2" fmla="*/ 0 h 162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5940" h="1628775">
                <a:moveTo>
                  <a:pt x="42863" y="1628775"/>
                </a:moveTo>
                <a:cubicBezTo>
                  <a:pt x="267891" y="1121568"/>
                  <a:pt x="492919" y="614362"/>
                  <a:pt x="485775" y="342900"/>
                </a:cubicBezTo>
                <a:cubicBezTo>
                  <a:pt x="478631" y="71438"/>
                  <a:pt x="239315" y="35719"/>
                  <a:pt x="0" y="0"/>
                </a:cubicBezTo>
              </a:path>
            </a:pathLst>
          </a:custGeom>
          <a:noFill/>
          <a:ln w="38100"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A22C87-BF59-FB48-9A35-176D324B9E46}"/>
              </a:ext>
            </a:extLst>
          </p:cNvPr>
          <p:cNvSpPr/>
          <p:nvPr/>
        </p:nvSpPr>
        <p:spPr>
          <a:xfrm>
            <a:off x="8018164" y="1482229"/>
            <a:ext cx="38692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/>
              <a:t>Código:</a:t>
            </a:r>
            <a:br>
              <a:rPr lang="pt-BR"/>
            </a:br>
            <a:r>
              <a:rPr lang="pt-BR"/>
              <a:t>max(altura(root.left), altura(root.right))</a:t>
            </a:r>
          </a:p>
        </p:txBody>
      </p:sp>
    </p:spTree>
    <p:extLst>
      <p:ext uri="{BB962C8B-B14F-4D97-AF65-F5344CB8AC3E}">
        <p14:creationId xmlns:p14="http://schemas.microsoft.com/office/powerpoint/2010/main" val="3426046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F701542-F18D-CA4B-B533-8F8029EDE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b="1"/>
              <a:t>Profundidade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F8D744-6F5B-934B-9A23-68BA3F30E5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algn="just"/>
            <a:r>
              <a:rPr lang="en-IE" i="1"/>
              <a:t>A pofundidade de um nó é o número de arestas de um nó até a raiz da árvore.</a:t>
            </a:r>
          </a:p>
          <a:p>
            <a:pPr algn="just"/>
            <a:r>
              <a:rPr lang="en-IE"/>
              <a:t>Quando falamos de profundidade, a gente não se preocupa com caminho. A gente apenas conta quantas arestas entre o nó em questão e a raiz, ignorando a direção. Por exemplo, a profundidade de </a:t>
            </a:r>
            <a:r>
              <a:rPr lang="en-IE" b="1"/>
              <a:t>D</a:t>
            </a:r>
            <a:r>
              <a:rPr lang="en-IE"/>
              <a:t> é 2.</a:t>
            </a:r>
          </a:p>
          <a:p>
            <a:pPr algn="just"/>
            <a:r>
              <a:rPr lang="en-IE"/>
              <a:t>Relemebre que quando falamos de altura, a gente se situa com a linha de referência abaixo da árvore. No caso de profundidade, a gente usa a referência acima da raiz. Por isso chamamos de profundidade. </a:t>
            </a:r>
          </a:p>
          <a:p>
            <a:pPr algn="just"/>
            <a:r>
              <a:rPr lang="en-IE"/>
              <a:t>Note que </a:t>
            </a:r>
            <a:r>
              <a:rPr lang="en-IE" b="1"/>
              <a:t>a profundidade da raiz é 0</a:t>
            </a:r>
            <a:r>
              <a:rPr lang="en-IE"/>
              <a:t>.</a:t>
            </a:r>
          </a:p>
          <a:p>
            <a:pPr algn="just"/>
            <a:endParaRPr lang="pt-BR" sz="24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583B5B-4145-4F42-A7DC-D1699EFA2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799" y="1690688"/>
            <a:ext cx="4340602" cy="40814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6FC925E-9962-1241-9C51-8A8A2602BBA8}"/>
              </a:ext>
            </a:extLst>
          </p:cNvPr>
          <p:cNvSpPr txBox="1"/>
          <p:nvPr/>
        </p:nvSpPr>
        <p:spPr>
          <a:xfrm>
            <a:off x="7000875" y="1300163"/>
            <a:ext cx="1979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Linha de referência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E7F2CD3-B15F-CE49-ADD2-91BD059681E1}"/>
              </a:ext>
            </a:extLst>
          </p:cNvPr>
          <p:cNvSpPr/>
          <p:nvPr/>
        </p:nvSpPr>
        <p:spPr>
          <a:xfrm>
            <a:off x="8979878" y="1283956"/>
            <a:ext cx="1064371" cy="573420"/>
          </a:xfrm>
          <a:custGeom>
            <a:avLst/>
            <a:gdLst>
              <a:gd name="connsiteX0" fmla="*/ 0 w 1064371"/>
              <a:gd name="connsiteY0" fmla="*/ 116220 h 573420"/>
              <a:gd name="connsiteX1" fmla="*/ 1028700 w 1064371"/>
              <a:gd name="connsiteY1" fmla="*/ 30495 h 573420"/>
              <a:gd name="connsiteX2" fmla="*/ 728662 w 1064371"/>
              <a:gd name="connsiteY2" fmla="*/ 573420 h 573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4371" h="573420">
                <a:moveTo>
                  <a:pt x="0" y="116220"/>
                </a:moveTo>
                <a:cubicBezTo>
                  <a:pt x="453628" y="35257"/>
                  <a:pt x="907256" y="-45705"/>
                  <a:pt x="1028700" y="30495"/>
                </a:cubicBezTo>
                <a:cubicBezTo>
                  <a:pt x="1150144" y="106695"/>
                  <a:pt x="939403" y="340057"/>
                  <a:pt x="728662" y="573420"/>
                </a:cubicBezTo>
              </a:path>
            </a:pathLst>
          </a:custGeom>
          <a:noFill/>
          <a:ln w="38100"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5271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F701542-F18D-CA4B-B533-8F8029EDE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b="1"/>
              <a:t>Nível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F8D744-6F5B-934B-9A23-68BA3F30E5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E" i="1"/>
              <a:t>O nível de um nó é definido por 1 + o número de conexões entre o nó e a raiz.</a:t>
            </a:r>
          </a:p>
          <a:p>
            <a:pPr algn="just"/>
            <a:r>
              <a:rPr lang="en-IE"/>
              <a:t>Uma coisa importante pra lembrar quando falamos de nível é que ele </a:t>
            </a:r>
            <a:r>
              <a:rPr lang="en-IE" b="1"/>
              <a:t>começa com 1 </a:t>
            </a:r>
            <a:r>
              <a:rPr lang="en-IE"/>
              <a:t>e o nível da raiz é 1. </a:t>
            </a:r>
          </a:p>
          <a:p>
            <a:pPr algn="just"/>
            <a:r>
              <a:rPr lang="en-IE"/>
              <a:t>Precisamos tomar cuidado com isso quando formos resolver problemas relacionadas a nível.</a:t>
            </a:r>
            <a:endParaRPr lang="pt-BR" sz="24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583B5B-4145-4F42-A7DC-D1699EFA2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799" y="1690688"/>
            <a:ext cx="4340602" cy="40814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6FC925E-9962-1241-9C51-8A8A2602BBA8}"/>
              </a:ext>
            </a:extLst>
          </p:cNvPr>
          <p:cNvSpPr txBox="1"/>
          <p:nvPr/>
        </p:nvSpPr>
        <p:spPr>
          <a:xfrm>
            <a:off x="7000875" y="1300163"/>
            <a:ext cx="1979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Linha de referência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E7F2CD3-B15F-CE49-ADD2-91BD059681E1}"/>
              </a:ext>
            </a:extLst>
          </p:cNvPr>
          <p:cNvSpPr/>
          <p:nvPr/>
        </p:nvSpPr>
        <p:spPr>
          <a:xfrm>
            <a:off x="8979878" y="1283956"/>
            <a:ext cx="1064371" cy="573420"/>
          </a:xfrm>
          <a:custGeom>
            <a:avLst/>
            <a:gdLst>
              <a:gd name="connsiteX0" fmla="*/ 0 w 1064371"/>
              <a:gd name="connsiteY0" fmla="*/ 116220 h 573420"/>
              <a:gd name="connsiteX1" fmla="*/ 1028700 w 1064371"/>
              <a:gd name="connsiteY1" fmla="*/ 30495 h 573420"/>
              <a:gd name="connsiteX2" fmla="*/ 728662 w 1064371"/>
              <a:gd name="connsiteY2" fmla="*/ 573420 h 573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4371" h="573420">
                <a:moveTo>
                  <a:pt x="0" y="116220"/>
                </a:moveTo>
                <a:cubicBezTo>
                  <a:pt x="453628" y="35257"/>
                  <a:pt x="907256" y="-45705"/>
                  <a:pt x="1028700" y="30495"/>
                </a:cubicBezTo>
                <a:cubicBezTo>
                  <a:pt x="1150144" y="106695"/>
                  <a:pt x="939403" y="340057"/>
                  <a:pt x="728662" y="573420"/>
                </a:cubicBezTo>
              </a:path>
            </a:pathLst>
          </a:custGeom>
          <a:noFill/>
          <a:ln w="38100"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667B49-6922-1B4F-83B0-03FDB1326227}"/>
              </a:ext>
            </a:extLst>
          </p:cNvPr>
          <p:cNvSpPr txBox="1"/>
          <p:nvPr/>
        </p:nvSpPr>
        <p:spPr>
          <a:xfrm>
            <a:off x="9835698" y="2264108"/>
            <a:ext cx="647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/>
              <a:t>+1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E0F492-0591-CA4D-A823-6875D2D08B36}"/>
              </a:ext>
            </a:extLst>
          </p:cNvPr>
          <p:cNvSpPr txBox="1"/>
          <p:nvPr/>
        </p:nvSpPr>
        <p:spPr>
          <a:xfrm>
            <a:off x="7451058" y="6114737"/>
            <a:ext cx="3256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/>
              <a:t>Nível = 1 + profundidade</a:t>
            </a:r>
          </a:p>
        </p:txBody>
      </p:sp>
    </p:spTree>
    <p:extLst>
      <p:ext uri="{BB962C8B-B14F-4D97-AF65-F5344CB8AC3E}">
        <p14:creationId xmlns:p14="http://schemas.microsoft.com/office/powerpoint/2010/main" val="3869252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A25B7-AD00-5341-A6E6-52A33D31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Altura na prática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4EDBC0-64D7-B94E-A16B-8033E2E1EA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505200" y="1690688"/>
            <a:ext cx="5181600" cy="4318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89F7AC5-EBF1-FB4E-927E-FA96977A7F87}"/>
              </a:ext>
            </a:extLst>
          </p:cNvPr>
          <p:cNvCxnSpPr>
            <a:cxnSpLocks/>
          </p:cNvCxnSpPr>
          <p:nvPr/>
        </p:nvCxnSpPr>
        <p:spPr>
          <a:xfrm>
            <a:off x="2786063" y="6229350"/>
            <a:ext cx="694372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732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A25B7-AD00-5341-A6E6-52A33D31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Altura na prática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4EDBC0-64D7-B94E-A16B-8033E2E1EA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05463" y="1833563"/>
            <a:ext cx="5181600" cy="4318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89F7AC5-EBF1-FB4E-927E-FA96977A7F87}"/>
              </a:ext>
            </a:extLst>
          </p:cNvPr>
          <p:cNvCxnSpPr>
            <a:cxnSpLocks/>
          </p:cNvCxnSpPr>
          <p:nvPr/>
        </p:nvCxnSpPr>
        <p:spPr>
          <a:xfrm>
            <a:off x="4886326" y="6372225"/>
            <a:ext cx="694372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85469C9-A6DB-4041-AF08-509356853BC8}"/>
              </a:ext>
            </a:extLst>
          </p:cNvPr>
          <p:cNvSpPr txBox="1"/>
          <p:nvPr/>
        </p:nvSpPr>
        <p:spPr>
          <a:xfrm>
            <a:off x="838200" y="2157413"/>
            <a:ext cx="38692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Calculamos a altura como:</a:t>
            </a:r>
          </a:p>
          <a:p>
            <a:endParaRPr lang="pt-BR"/>
          </a:p>
          <a:p>
            <a:endParaRPr lang="pt-BR"/>
          </a:p>
          <a:p>
            <a:r>
              <a:rPr lang="pt-BR"/>
              <a:t>max(altura(root.left), altura(root.right))</a:t>
            </a:r>
          </a:p>
        </p:txBody>
      </p:sp>
    </p:spTree>
    <p:extLst>
      <p:ext uri="{BB962C8B-B14F-4D97-AF65-F5344CB8AC3E}">
        <p14:creationId xmlns:p14="http://schemas.microsoft.com/office/powerpoint/2010/main" val="3236774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3410</TotalTime>
  <Words>606</Words>
  <Application>Microsoft Macintosh PowerPoint</Application>
  <PresentationFormat>Widescreen</PresentationFormat>
  <Paragraphs>102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Árvores balanceadas</vt:lpstr>
      <vt:lpstr>Relembrando as árvores de busca binária (BST)</vt:lpstr>
      <vt:lpstr>Aresta</vt:lpstr>
      <vt:lpstr>Caminho</vt:lpstr>
      <vt:lpstr>Altura</vt:lpstr>
      <vt:lpstr>Profundidade</vt:lpstr>
      <vt:lpstr>Nível</vt:lpstr>
      <vt:lpstr>Altura na prática</vt:lpstr>
      <vt:lpstr>Altura na prática</vt:lpstr>
      <vt:lpstr>Altura na prática</vt:lpstr>
      <vt:lpstr>Altura na prática</vt:lpstr>
      <vt:lpstr>Altura na prática</vt:lpstr>
      <vt:lpstr>Altura na prática</vt:lpstr>
      <vt:lpstr>Altura na prática</vt:lpstr>
      <vt:lpstr>Altura na prática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artur.o.gomes@gmail.com</dc:creator>
  <cp:lastModifiedBy>artur.o.gomes@gmail.com</cp:lastModifiedBy>
  <cp:revision>119</cp:revision>
  <dcterms:created xsi:type="dcterms:W3CDTF">2021-05-10T14:31:16Z</dcterms:created>
  <dcterms:modified xsi:type="dcterms:W3CDTF">2021-05-12T23:21:23Z</dcterms:modified>
</cp:coreProperties>
</file>